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1" r:id="rId1"/>
  </p:sldMasterIdLst>
  <p:notesMasterIdLst>
    <p:notesMasterId r:id="rId27"/>
  </p:notesMasterIdLst>
  <p:sldIdLst>
    <p:sldId id="256" r:id="rId2"/>
    <p:sldId id="279" r:id="rId3"/>
    <p:sldId id="257" r:id="rId4"/>
    <p:sldId id="260" r:id="rId5"/>
    <p:sldId id="284" r:id="rId6"/>
    <p:sldId id="286" r:id="rId7"/>
    <p:sldId id="285" r:id="rId8"/>
    <p:sldId id="291" r:id="rId9"/>
    <p:sldId id="288" r:id="rId10"/>
    <p:sldId id="289" r:id="rId11"/>
    <p:sldId id="262" r:id="rId12"/>
    <p:sldId id="264" r:id="rId13"/>
    <p:sldId id="265" r:id="rId14"/>
    <p:sldId id="277" r:id="rId15"/>
    <p:sldId id="283" r:id="rId16"/>
    <p:sldId id="267" r:id="rId17"/>
    <p:sldId id="278" r:id="rId18"/>
    <p:sldId id="292" r:id="rId19"/>
    <p:sldId id="290" r:id="rId20"/>
    <p:sldId id="280" r:id="rId21"/>
    <p:sldId id="281" r:id="rId22"/>
    <p:sldId id="276" r:id="rId23"/>
    <p:sldId id="294" r:id="rId24"/>
    <p:sldId id="274" r:id="rId25"/>
    <p:sldId id="29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19" autoAdjust="0"/>
    <p:restoredTop sz="86264"/>
  </p:normalViewPr>
  <p:slideViewPr>
    <p:cSldViewPr snapToGrid="0">
      <p:cViewPr>
        <p:scale>
          <a:sx n="95" d="100"/>
          <a:sy n="95" d="100"/>
        </p:scale>
        <p:origin x="37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A00F0-4654-B14B-96AB-6E5598F1F420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BA24F-46AE-C544-9B74-A62404DC3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1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Although open source developers use specification languages, they don’t write </a:t>
            </a:r>
            <a:r>
              <a:rPr lang="en-US" baseline="0" dirty="0" err="1" smtClean="0"/>
              <a:t>postconditions</a:t>
            </a:r>
            <a:r>
              <a:rPr lang="en-US" baseline="0" dirty="0" smtClean="0"/>
              <a:t> often the time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Besides these specifications,</a:t>
            </a:r>
            <a:r>
              <a:rPr lang="en-US" baseline="0" dirty="0" smtClean="0"/>
              <a:t> developers can write semi formal specifications in form of a special type of unit test like Parameterized Unit Tests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BA24F-46AE-C544-9B74-A62404DC3C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92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Construct Validity - use of our chosen metrics to model our desired properties</a:t>
            </a:r>
          </a:p>
          <a:p>
            <a:pPr lvl="1"/>
            <a:r>
              <a:rPr lang="en-US" dirty="0" smtClean="0"/>
              <a:t>Used number of clauses contained in a specification to model its strength. This is an approximation to the actual strength of a specification</a:t>
            </a:r>
          </a:p>
          <a:p>
            <a:r>
              <a:rPr lang="en-US" dirty="0" smtClean="0"/>
              <a:t>Internal Validity - complexity of software, faults in our analysis tools </a:t>
            </a:r>
          </a:p>
          <a:p>
            <a:pPr lvl="1"/>
            <a:r>
              <a:rPr lang="en-US" dirty="0" smtClean="0"/>
              <a:t>analysis tools written with an associated suite of unit tests</a:t>
            </a:r>
          </a:p>
          <a:p>
            <a:r>
              <a:rPr lang="en-US" dirty="0" smtClean="0"/>
              <a:t>External Validity. - our conclusions when applied to other subjects</a:t>
            </a:r>
          </a:p>
          <a:p>
            <a:pPr lvl="1"/>
            <a:r>
              <a:rPr lang="en-US" dirty="0" smtClean="0"/>
              <a:t>Subjects use Microsoft </a:t>
            </a:r>
            <a:r>
              <a:rPr lang="en-US" dirty="0" err="1" smtClean="0"/>
              <a:t>Pex</a:t>
            </a:r>
            <a:r>
              <a:rPr lang="en-US" dirty="0" smtClean="0"/>
              <a:t>, framework for writing their parameterized unit tests</a:t>
            </a:r>
          </a:p>
          <a:p>
            <a:pPr lvl="1"/>
            <a:r>
              <a:rPr lang="en-US" dirty="0" smtClean="0"/>
              <a:t>All of our subjects are written in C#, but vary widely in their application domains and project size</a:t>
            </a:r>
          </a:p>
          <a:p>
            <a:pPr lvl="1"/>
            <a:r>
              <a:rPr lang="en-US" dirty="0" smtClean="0"/>
              <a:t>Open source software -&gt; may not generalize to industrial software systems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BA24F-46AE-C544-9B74-A62404DC3C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86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BA24F-46AE-C544-9B74-A62404DC3C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10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Hopefully we have convinced</a:t>
            </a:r>
            <a:r>
              <a:rPr lang="en-US" baseline="0" dirty="0" smtClean="0"/>
              <a:t> you that PUTs are a good way for formal methods to be applied in practice.</a:t>
            </a:r>
          </a:p>
          <a:p>
            <a:r>
              <a:rPr lang="en-US" baseline="0" dirty="0" smtClean="0"/>
              <a:t>We have found that PUTs are widely used in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BA24F-46AE-C544-9B74-A62404DC3C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64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BA24F-46AE-C544-9B74-A62404DC3C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41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Although PUTs are in mainstream</a:t>
            </a:r>
            <a:r>
              <a:rPr lang="en-US" baseline="0" dirty="0" smtClean="0"/>
              <a:t>, there has been no study to understand how developers use them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Empirical study of the use of parameterized unit testing in the wild</a:t>
            </a:r>
          </a:p>
          <a:p>
            <a:pPr lvl="1"/>
            <a:r>
              <a:rPr lang="en-US" dirty="0" smtClean="0"/>
              <a:t>How broadly subjects use parameterized testing, kinds of specifications are often tested, restrictions are placed on inputs, and how developers manage object creation problems</a:t>
            </a:r>
          </a:p>
          <a:p>
            <a:r>
              <a:rPr lang="en-US" dirty="0" smtClean="0"/>
              <a:t>Empirical comparison of contract-based specification and parameterized testing. </a:t>
            </a:r>
          </a:p>
          <a:p>
            <a:pPr lvl="1"/>
            <a:r>
              <a:rPr lang="en-US" dirty="0" smtClean="0"/>
              <a:t>Similarities and differences are analyzed and discussed</a:t>
            </a:r>
          </a:p>
          <a:p>
            <a:r>
              <a:rPr lang="en-US" dirty="0" smtClean="0"/>
              <a:t>Suite of analysis tools for the analysis of parameterized unit tests and associated software systems </a:t>
            </a:r>
          </a:p>
          <a:p>
            <a:pPr lvl="1"/>
            <a:r>
              <a:rPr lang="en-US" dirty="0" smtClean="0"/>
              <a:t>Allow for the collection of a variety of aspects of the composition and use of parameterized tests in a subject system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BA24F-46AE-C544-9B74-A62404DC3C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74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Varies a lot, some subjects</a:t>
            </a:r>
            <a:r>
              <a:rPr lang="en-US" baseline="0" dirty="0" smtClean="0"/>
              <a:t> write lots of PUTs but not CUTs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BA24F-46AE-C544-9B74-A62404DC3C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62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auto-test generation tools face high difficulty in generating desirable object states for </a:t>
            </a:r>
            <a:r>
              <a:rPr lang="en-US" baseline="0" dirty="0" err="1" smtClean="0"/>
              <a:t>nonprimitive</a:t>
            </a:r>
            <a:r>
              <a:rPr lang="en-US" baseline="0" dirty="0" smtClean="0"/>
              <a:t> parameters, they are expected to write factory method themselves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BA24F-46AE-C544-9B74-A62404DC3C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7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BA24F-46AE-C544-9B74-A62404DC3C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2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Pex</a:t>
            </a:r>
            <a:r>
              <a:rPr lang="en-US" dirty="0" smtClean="0"/>
              <a:t> produce</a:t>
            </a:r>
            <a:r>
              <a:rPr lang="en-US" baseline="0" dirty="0" smtClean="0"/>
              <a:t> naïve factory methods, developers are expected to write their own.</a:t>
            </a:r>
          </a:p>
          <a:p>
            <a:r>
              <a:rPr lang="en-US" baseline="0" dirty="0" smtClean="0"/>
              <a:t>Developers don’t </a:t>
            </a:r>
            <a:r>
              <a:rPr lang="en-US" baseline="0" dirty="0" smtClean="0"/>
              <a:t>understand </a:t>
            </a:r>
            <a:r>
              <a:rPr lang="en-US" baseline="0" dirty="0" smtClean="0"/>
              <a:t>the importance of writing them </a:t>
            </a:r>
            <a:r>
              <a:rPr lang="en-US" baseline="0" dirty="0" smtClean="0"/>
              <a:t>themselves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Poor education, not good skills to write them</a:t>
            </a:r>
            <a:r>
              <a:rPr lang="is-I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BA24F-46AE-C544-9B74-A62404DC3C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92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2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3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98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01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3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5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05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5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1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8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60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9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pex/" TargetMode="External"/><Relationship Id="rId4" Type="http://schemas.openxmlformats.org/officeDocument/2006/relationships/hyperlink" Target="http://www.agitar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Parameterized Unit Testing in the Open Source Wild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Wing Lam (U. Illinois)</a:t>
            </a:r>
          </a:p>
          <a:p>
            <a:r>
              <a:rPr lang="en-US" dirty="0" smtClean="0"/>
              <a:t>In collaboration with </a:t>
            </a:r>
            <a:r>
              <a:rPr lang="en-US" dirty="0" err="1" smtClean="0"/>
              <a:t>Siwakorn</a:t>
            </a:r>
            <a:r>
              <a:rPr lang="en-US" dirty="0" smtClean="0"/>
              <a:t> </a:t>
            </a:r>
            <a:r>
              <a:rPr lang="en-US" dirty="0" err="1" smtClean="0"/>
              <a:t>Srisakaokul</a:t>
            </a:r>
            <a:r>
              <a:rPr lang="en-US" dirty="0" smtClean="0"/>
              <a:t>, Blake Bassett, </a:t>
            </a:r>
            <a:r>
              <a:rPr lang="en-US" dirty="0" err="1" smtClean="0"/>
              <a:t>Peyman</a:t>
            </a:r>
            <a:r>
              <a:rPr lang="en-US" dirty="0" smtClean="0"/>
              <a:t> </a:t>
            </a:r>
            <a:r>
              <a:rPr lang="en-US" dirty="0" err="1" smtClean="0"/>
              <a:t>Mahdian</a:t>
            </a:r>
            <a:r>
              <a:rPr lang="en-US" dirty="0" smtClean="0"/>
              <a:t> and Tao </a:t>
            </a:r>
            <a:r>
              <a:rPr lang="en-US" dirty="0" err="1" smtClean="0"/>
              <a:t>Xie</a:t>
            </a:r>
            <a:r>
              <a:rPr lang="en-US" dirty="0" smtClean="0"/>
              <a:t> (U. Illinois)</a:t>
            </a:r>
          </a:p>
          <a:p>
            <a:r>
              <a:rPr lang="en-US" dirty="0" smtClean="0"/>
              <a:t>Nikolai Tillman, Jonathan de </a:t>
            </a:r>
            <a:r>
              <a:rPr lang="en-US" dirty="0" err="1" smtClean="0"/>
              <a:t>Halleux</a:t>
            </a:r>
            <a:r>
              <a:rPr lang="en-US" dirty="0"/>
              <a:t> </a:t>
            </a:r>
            <a:r>
              <a:rPr lang="en-US" dirty="0" smtClean="0"/>
              <a:t>(Microsoft Research)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0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8564" y="240030"/>
            <a:ext cx="10717306" cy="1143000"/>
          </a:xfrm>
        </p:spPr>
        <p:txBody>
          <a:bodyPr>
            <a:noAutofit/>
          </a:bodyPr>
          <a:lstStyle/>
          <a:p>
            <a:r>
              <a:rPr sz="4400" dirty="0" smtClean="0"/>
              <a:t>Parameterized Unit Testing</a:t>
            </a:r>
            <a:r>
              <a:rPr lang="en-US" dirty="0"/>
              <a:t>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Going </a:t>
            </a:r>
            <a:r>
              <a:rPr lang="en-US" dirty="0"/>
              <a:t>M</a:t>
            </a:r>
            <a:r>
              <a:rPr lang="en-US" sz="4400" dirty="0" smtClean="0"/>
              <a:t>ainstream</a:t>
            </a:r>
            <a:endParaRPr sz="4400" b="1" i="1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18564" y="1394460"/>
            <a:ext cx="10717305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500" dirty="0" smtClean="0">
                <a:latin typeface="+mj-lt"/>
              </a:rPr>
              <a:t>Parameterized Unit Tests (PUTs) commonly supported by various test frameworks</a:t>
            </a:r>
          </a:p>
          <a:p>
            <a:r>
              <a:rPr lang="en-US" sz="2500" dirty="0" smtClean="0">
                <a:latin typeface="+mj-lt"/>
              </a:rPr>
              <a:t>.NET: Supported by .NET test frameworks</a:t>
            </a:r>
          </a:p>
          <a:p>
            <a:pPr lvl="1"/>
            <a:r>
              <a:rPr sz="2200" dirty="0" smtClean="0">
                <a:latin typeface="+mj-lt"/>
              </a:rPr>
              <a:t>http</a:t>
            </a:r>
            <a:r>
              <a:rPr sz="2200" dirty="0">
                <a:latin typeface="+mj-lt"/>
              </a:rPr>
              <a:t>://www.mbunit.com</a:t>
            </a:r>
            <a:r>
              <a:rPr sz="2200" dirty="0" smtClean="0">
                <a:latin typeface="+mj-lt"/>
              </a:rPr>
              <a:t>/</a:t>
            </a:r>
          </a:p>
          <a:p>
            <a:pPr lvl="1"/>
            <a:r>
              <a:rPr sz="2200" dirty="0">
                <a:latin typeface="+mj-lt"/>
              </a:rPr>
              <a:t>http://www.nunit.org</a:t>
            </a:r>
            <a:r>
              <a:rPr sz="2200" dirty="0" smtClean="0">
                <a:latin typeface="+mj-lt"/>
              </a:rPr>
              <a:t>/</a:t>
            </a:r>
            <a:r>
              <a:rPr lang="en-US" sz="2200" dirty="0" smtClean="0">
                <a:latin typeface="+mj-lt"/>
              </a:rPr>
              <a:t> …</a:t>
            </a:r>
            <a:endParaRPr sz="2200" dirty="0" smtClean="0">
              <a:latin typeface="+mj-lt"/>
            </a:endParaRPr>
          </a:p>
          <a:p>
            <a:r>
              <a:rPr lang="en-US" sz="2500" dirty="0" smtClean="0">
                <a:latin typeface="+mj-lt"/>
              </a:rPr>
              <a:t>Java: Supported by JUnit 4.X</a:t>
            </a:r>
          </a:p>
          <a:p>
            <a:pPr lvl="1"/>
            <a:r>
              <a:rPr sz="2200" dirty="0">
                <a:latin typeface="+mj-lt"/>
              </a:rPr>
              <a:t>http://www.junit.org</a:t>
            </a:r>
            <a:r>
              <a:rPr sz="2200" dirty="0" smtClean="0">
                <a:latin typeface="+mj-lt"/>
              </a:rPr>
              <a:t>/</a:t>
            </a:r>
            <a:endParaRPr lang="en-US" sz="2500" dirty="0" smtClean="0">
              <a:latin typeface="+mj-lt"/>
            </a:endParaRPr>
          </a:p>
          <a:p>
            <a:pPr>
              <a:buNone/>
            </a:pPr>
            <a:r>
              <a:rPr lang="en-US" sz="2500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Generating test inputs for PUTs supported by tools</a:t>
            </a:r>
          </a:p>
          <a:p>
            <a:r>
              <a:rPr lang="en-US" sz="2500" dirty="0" smtClean="0">
                <a:latin typeface="+mj-lt"/>
              </a:rPr>
              <a:t>.NET: Supported by </a:t>
            </a:r>
            <a:r>
              <a:rPr lang="en-US" sz="2500" b="1" dirty="0" smtClean="0">
                <a:latin typeface="+mj-lt"/>
              </a:rPr>
              <a:t>Microsoft Visual Studio 2015 </a:t>
            </a:r>
            <a:r>
              <a:rPr lang="en-US" sz="2500" b="1" dirty="0" err="1" smtClean="0">
                <a:latin typeface="+mj-lt"/>
              </a:rPr>
              <a:t>IntelliTest</a:t>
            </a:r>
            <a:endParaRPr lang="en-US" sz="2500" b="1" dirty="0" smtClean="0">
              <a:latin typeface="+mj-lt"/>
            </a:endParaRPr>
          </a:p>
          <a:p>
            <a:pPr lvl="1"/>
            <a:r>
              <a:rPr lang="en-US" sz="2400" dirty="0" smtClean="0">
                <a:latin typeface="+mj-lt"/>
              </a:rPr>
              <a:t>Formerly </a:t>
            </a:r>
            <a:r>
              <a:rPr lang="en-US" sz="2400" b="1" dirty="0" smtClean="0">
                <a:latin typeface="+mj-lt"/>
              </a:rPr>
              <a:t>Microsoft Research </a:t>
            </a:r>
            <a:r>
              <a:rPr lang="en-US" sz="2400" b="1" dirty="0" err="1" smtClean="0">
                <a:latin typeface="+mj-lt"/>
              </a:rPr>
              <a:t>Pex</a:t>
            </a:r>
            <a:r>
              <a:rPr lang="en-US" sz="2400" dirty="0" smtClean="0">
                <a:latin typeface="+mj-lt"/>
              </a:rPr>
              <a:t>: </a:t>
            </a:r>
            <a:r>
              <a:rPr sz="1800" dirty="0" smtClean="0">
                <a:latin typeface="+mj-lt"/>
                <a:hlinkClick r:id="rId3"/>
              </a:rPr>
              <a:t>http</a:t>
            </a:r>
            <a:r>
              <a:rPr sz="1800" dirty="0">
                <a:latin typeface="+mj-lt"/>
                <a:hlinkClick r:id="rId3"/>
              </a:rPr>
              <a:t>://</a:t>
            </a:r>
            <a:r>
              <a:rPr sz="1800" dirty="0" smtClean="0">
                <a:latin typeface="+mj-lt"/>
                <a:hlinkClick r:id="rId3"/>
              </a:rPr>
              <a:t>research.microsoft.com/</a:t>
            </a:r>
            <a:r>
              <a:rPr lang="en-US" sz="1800" dirty="0" smtClean="0">
                <a:latin typeface="+mj-lt"/>
                <a:hlinkClick r:id="rId3"/>
              </a:rPr>
              <a:t>p</a:t>
            </a:r>
            <a:r>
              <a:rPr sz="1800" dirty="0" smtClean="0">
                <a:latin typeface="+mj-lt"/>
                <a:hlinkClick r:id="rId3"/>
              </a:rPr>
              <a:t>ex/</a:t>
            </a:r>
            <a:r>
              <a:rPr lang="en-US" sz="1800" dirty="0" smtClean="0">
                <a:latin typeface="+mj-lt"/>
              </a:rPr>
              <a:t> </a:t>
            </a:r>
            <a:endParaRPr lang="en-US" sz="2000" dirty="0" smtClean="0">
              <a:latin typeface="+mj-lt"/>
            </a:endParaRPr>
          </a:p>
          <a:p>
            <a:r>
              <a:rPr lang="en-US" sz="2500" dirty="0" smtClean="0">
                <a:latin typeface="+mj-lt"/>
              </a:rPr>
              <a:t>Java: Supported by </a:t>
            </a:r>
            <a:r>
              <a:rPr lang="en-US" sz="2500" dirty="0" err="1" smtClean="0">
                <a:latin typeface="+mj-lt"/>
              </a:rPr>
              <a:t>Agitar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AgitarOne</a:t>
            </a:r>
            <a:endParaRPr lang="en-US" sz="2500" dirty="0" smtClean="0">
              <a:latin typeface="+mj-lt"/>
            </a:endParaRPr>
          </a:p>
          <a:p>
            <a:pPr lvl="1"/>
            <a:r>
              <a:rPr sz="2200" dirty="0">
                <a:latin typeface="+mj-lt"/>
                <a:hlinkClick r:id="rId4"/>
              </a:rPr>
              <a:t>http://www.agitar.com</a:t>
            </a:r>
            <a:r>
              <a:rPr sz="2200" dirty="0" smtClean="0">
                <a:latin typeface="+mj-lt"/>
                <a:hlinkClick r:id="rId4"/>
              </a:rPr>
              <a:t>/</a:t>
            </a:r>
            <a:r>
              <a:rPr lang="en-US" sz="2200" dirty="0" smtClean="0">
                <a:latin typeface="+mj-lt"/>
              </a:rPr>
              <a:t> </a:t>
            </a:r>
          </a:p>
          <a:p>
            <a:pPr>
              <a:buNone/>
            </a:pPr>
            <a:endParaRPr lang="en-US" sz="25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21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Our </a:t>
            </a:r>
            <a:r>
              <a:rPr lang="en-US" dirty="0"/>
              <a:t>W</a:t>
            </a:r>
            <a:r>
              <a:rPr lang="en-US" dirty="0" smtClean="0"/>
              <a:t>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9905998" cy="4432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To fill the gap that there exists no study to understand how developers </a:t>
            </a:r>
            <a:r>
              <a:rPr lang="en-US" sz="3200" dirty="0"/>
              <a:t>use parameterized unit </a:t>
            </a:r>
            <a:r>
              <a:rPr lang="en-US" sz="3200" dirty="0" smtClean="0"/>
              <a:t>testing</a:t>
            </a:r>
          </a:p>
          <a:p>
            <a:endParaRPr lang="en-US" sz="3200" dirty="0" smtClean="0"/>
          </a:p>
          <a:p>
            <a:r>
              <a:rPr lang="en-US" sz="3200" dirty="0" smtClean="0"/>
              <a:t>Empirical </a:t>
            </a:r>
            <a:r>
              <a:rPr lang="en-US" sz="3200" dirty="0"/>
              <a:t>study of the use of parameterized unit testing in the </a:t>
            </a:r>
            <a:r>
              <a:rPr lang="en-US" sz="3200" dirty="0" smtClean="0"/>
              <a:t>open source wild</a:t>
            </a:r>
          </a:p>
          <a:p>
            <a:endParaRPr lang="en-US" sz="3200" dirty="0" smtClean="0"/>
          </a:p>
          <a:p>
            <a:r>
              <a:rPr lang="en-US" sz="3200" dirty="0" smtClean="0"/>
              <a:t>Suite of analysis tools for analyzing parameterized unit tests and associated software systems </a:t>
            </a:r>
          </a:p>
        </p:txBody>
      </p:sp>
    </p:spTree>
    <p:extLst>
      <p:ext uri="{BB962C8B-B14F-4D97-AF65-F5344CB8AC3E}">
        <p14:creationId xmlns:p14="http://schemas.microsoft.com/office/powerpoint/2010/main" val="5910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10968318" cy="4100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900" dirty="0" smtClean="0"/>
              <a:t>Collect </a:t>
            </a:r>
            <a:r>
              <a:rPr lang="en-US" sz="2900" dirty="0"/>
              <a:t>o</a:t>
            </a:r>
            <a:r>
              <a:rPr lang="en-US" sz="2900" dirty="0" smtClean="0"/>
              <a:t>pen source projects with PUTs written in C# (subjects)</a:t>
            </a:r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r>
              <a:rPr lang="en-US" sz="2900" dirty="0"/>
              <a:t>(1) </a:t>
            </a:r>
            <a:r>
              <a:rPr lang="en-US" sz="2900" dirty="0" smtClean="0"/>
              <a:t>Collect subjects from </a:t>
            </a:r>
            <a:r>
              <a:rPr lang="en-US" sz="2900" dirty="0"/>
              <a:t>searchable online source code </a:t>
            </a:r>
            <a:r>
              <a:rPr lang="en-US" sz="2900" dirty="0" smtClean="0"/>
              <a:t>repositories</a:t>
            </a:r>
          </a:p>
          <a:p>
            <a:pPr marL="0" indent="0">
              <a:buNone/>
            </a:pPr>
            <a:r>
              <a:rPr lang="en-US" sz="2900" dirty="0" smtClean="0"/>
              <a:t>(</a:t>
            </a:r>
            <a:r>
              <a:rPr lang="en-US" sz="2900" dirty="0"/>
              <a:t>2) </a:t>
            </a:r>
            <a:r>
              <a:rPr lang="en-US" sz="2900" dirty="0" err="1" smtClean="0"/>
              <a:t>Deduplicate</a:t>
            </a:r>
            <a:r>
              <a:rPr lang="en-US" sz="2900" dirty="0" smtClean="0"/>
              <a:t> subjects </a:t>
            </a:r>
            <a:r>
              <a:rPr lang="en-US" sz="2900" dirty="0"/>
              <a:t>obtained multiple times from </a:t>
            </a:r>
            <a:r>
              <a:rPr lang="en-US" sz="2900" dirty="0" smtClean="0"/>
              <a:t>repositories</a:t>
            </a:r>
            <a:endParaRPr lang="en-US" sz="2900" dirty="0"/>
          </a:p>
          <a:p>
            <a:pPr marL="0" indent="0">
              <a:buNone/>
            </a:pPr>
            <a:r>
              <a:rPr lang="en-US" sz="2900" dirty="0" smtClean="0"/>
              <a:t>(3</a:t>
            </a:r>
            <a:r>
              <a:rPr lang="en-US" sz="2900" dirty="0"/>
              <a:t>) </a:t>
            </a:r>
            <a:r>
              <a:rPr lang="en-US" sz="2900" dirty="0" smtClean="0"/>
              <a:t>Condense </a:t>
            </a:r>
            <a:r>
              <a:rPr lang="en-US" sz="2900" dirty="0"/>
              <a:t>multi-project </a:t>
            </a:r>
            <a:r>
              <a:rPr lang="en-US" sz="2900" dirty="0" smtClean="0"/>
              <a:t>subjects</a:t>
            </a:r>
            <a:endParaRPr lang="en-US" sz="2900" dirty="0"/>
          </a:p>
          <a:p>
            <a:pPr marL="0" indent="0">
              <a:buNone/>
            </a:pPr>
            <a:r>
              <a:rPr lang="en-US" sz="2900" dirty="0" smtClean="0"/>
              <a:t>(4</a:t>
            </a:r>
            <a:r>
              <a:rPr lang="en-US" sz="2900" dirty="0"/>
              <a:t>) </a:t>
            </a:r>
            <a:r>
              <a:rPr lang="en-US" sz="2900" dirty="0" smtClean="0"/>
              <a:t>Filter developer-written PUTs</a:t>
            </a:r>
          </a:p>
          <a:p>
            <a:pPr marL="0" indent="0">
              <a:buNone/>
            </a:pPr>
            <a:r>
              <a:rPr lang="en-US" sz="2900" dirty="0" smtClean="0"/>
              <a:t>(</a:t>
            </a:r>
            <a:r>
              <a:rPr lang="en-US" sz="2900" dirty="0"/>
              <a:t>5) </a:t>
            </a:r>
            <a:r>
              <a:rPr lang="en-US" sz="2900" dirty="0" smtClean="0"/>
              <a:t>Categorize subjects </a:t>
            </a:r>
            <a:r>
              <a:rPr lang="en-US" sz="2900" dirty="0"/>
              <a:t>into levels of parameterized test </a:t>
            </a:r>
            <a:r>
              <a:rPr lang="en-US" sz="2900" dirty="0" smtClean="0"/>
              <a:t>usage </a:t>
            </a:r>
            <a:endParaRPr lang="en-US" sz="2900" dirty="0"/>
          </a:p>
          <a:p>
            <a:pPr lvl="1"/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16437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10577" y="1636369"/>
            <a:ext cx="35711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3200" dirty="0" smtClean="0"/>
              <a:t>Identified 33 subjects </a:t>
            </a:r>
            <a:r>
              <a:rPr lang="en-US" sz="3200" dirty="0"/>
              <a:t>that contained a high number of </a:t>
            </a:r>
            <a:r>
              <a:rPr lang="en-US" sz="3200" dirty="0" smtClean="0"/>
              <a:t>PUTs</a:t>
            </a:r>
          </a:p>
          <a:p>
            <a:pPr marL="571500" indent="-571500">
              <a:buFont typeface="Arial" charset="0"/>
              <a:buChar char="•"/>
            </a:pPr>
            <a:endParaRPr lang="en-US" sz="3200" dirty="0"/>
          </a:p>
          <a:p>
            <a:pPr marL="571500" indent="-571500">
              <a:buFont typeface="Arial" charset="0"/>
              <a:buChar char="•"/>
            </a:pPr>
            <a:r>
              <a:rPr lang="en-US" sz="3200" dirty="0" smtClean="0"/>
              <a:t>Total </a:t>
            </a:r>
            <a:r>
              <a:rPr lang="en-US" sz="3200" dirty="0"/>
              <a:t>of 839 </a:t>
            </a:r>
            <a:r>
              <a:rPr lang="en-US" sz="3200" dirty="0" smtClean="0"/>
              <a:t>PUTs in them</a:t>
            </a:r>
          </a:p>
          <a:p>
            <a:pPr marL="571500" indent="-571500">
              <a:buFont typeface="Arial" charset="0"/>
              <a:buChar char="•"/>
            </a:pPr>
            <a:endParaRPr lang="en-US" sz="3200" dirty="0" smtClean="0"/>
          </a:p>
        </p:txBody>
      </p:sp>
      <p:graphicFrame>
        <p:nvGraphicFramePr>
          <p:cNvPr id="5" name="Picture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670497"/>
              </p:ext>
            </p:extLst>
          </p:nvPr>
        </p:nvGraphicFramePr>
        <p:xfrm>
          <a:off x="608997" y="1636369"/>
          <a:ext cx="7372377" cy="46740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7680"/>
                <a:gridCol w="2392778"/>
                <a:gridCol w="2441919"/>
              </a:tblGrid>
              <a:tr h="51625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Subject name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# of </a:t>
                      </a:r>
                      <a:r>
                        <a:rPr lang="en-US" sz="1800" dirty="0" err="1" smtClean="0">
                          <a:effectLst/>
                        </a:rPr>
                        <a:t>PexMethods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# of </a:t>
                      </a:r>
                      <a:r>
                        <a:rPr lang="en-US" sz="1800" dirty="0" err="1" smtClean="0">
                          <a:effectLst/>
                        </a:rPr>
                        <a:t>UnitTestMethods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75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PexFaultLocalization </a:t>
                      </a:r>
                      <a:endParaRPr lang="en-US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168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800" dirty="0" smtClean="0">
                          <a:effectLst/>
                        </a:rPr>
                        <a:t>1221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7669"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linqtoroot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133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344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7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QuickGraph0 </a:t>
                      </a:r>
                      <a:endParaRPr lang="en-US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1212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98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concolic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-walk</a:t>
                      </a:r>
                      <a:endParaRPr lang="en-US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7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stringextensions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466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7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isuka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7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tilities-net </a:t>
                      </a:r>
                      <a:endParaRPr lang="en-US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299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7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henoch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170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751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bbcode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7510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ConcurrentList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Subject Statistics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29192" y="5943603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4800" dirty="0" smtClean="0"/>
              <a:t>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6958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 of Our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</a:t>
            </a:r>
            <a:r>
              <a:rPr lang="en-US" sz="3600" dirty="0" smtClean="0"/>
              <a:t>evelopers </a:t>
            </a:r>
            <a:r>
              <a:rPr lang="en-US" sz="3600" dirty="0"/>
              <a:t>who </a:t>
            </a:r>
            <a:r>
              <a:rPr lang="en-US" sz="3600" dirty="0" smtClean="0"/>
              <a:t>are writing PUTs</a:t>
            </a:r>
          </a:p>
          <a:p>
            <a:r>
              <a:rPr lang="en-US" sz="3600" dirty="0"/>
              <a:t>D</a:t>
            </a:r>
            <a:r>
              <a:rPr lang="en-US" sz="3600" dirty="0" smtClean="0"/>
              <a:t>evelopers </a:t>
            </a:r>
            <a:r>
              <a:rPr lang="en-US" sz="3600" dirty="0"/>
              <a:t>who have not </a:t>
            </a:r>
            <a:r>
              <a:rPr lang="en-US" sz="3600" dirty="0" smtClean="0"/>
              <a:t>yet written PUTs</a:t>
            </a:r>
          </a:p>
          <a:p>
            <a:r>
              <a:rPr lang="en-US" sz="3600" dirty="0"/>
              <a:t>T</a:t>
            </a:r>
            <a:r>
              <a:rPr lang="en-US" sz="3600" dirty="0" smtClean="0"/>
              <a:t>ool developers like ourselves for the analysis tool</a:t>
            </a:r>
          </a:p>
          <a:p>
            <a:r>
              <a:rPr lang="en-US" sz="3600" dirty="0" smtClean="0"/>
              <a:t>PUT framework </a:t>
            </a:r>
            <a:r>
              <a:rPr lang="en-US" sz="3600" dirty="0"/>
              <a:t>developers </a:t>
            </a:r>
            <a:endParaRPr lang="en-US" sz="3600" dirty="0" smtClean="0"/>
          </a:p>
          <a:p>
            <a:r>
              <a:rPr lang="en-US" sz="3600" dirty="0"/>
              <a:t>R</a:t>
            </a:r>
            <a:r>
              <a:rPr lang="en-US" sz="3600" dirty="0" smtClean="0"/>
              <a:t>esearchers </a:t>
            </a:r>
          </a:p>
          <a:p>
            <a:r>
              <a:rPr lang="en-US" sz="3600" dirty="0" smtClean="0"/>
              <a:t>Educators/trainers </a:t>
            </a:r>
            <a:r>
              <a:rPr lang="en-US" sz="3600" dirty="0"/>
              <a:t>of software testing 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2210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Anomaly Example in Our Subjects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Developers can misunderstand/misuse PUTs as code contracts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29" y="2680447"/>
            <a:ext cx="7874000" cy="2882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45355" y="4471005"/>
            <a:ext cx="350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automatones.codeplex.com</a:t>
            </a:r>
            <a:r>
              <a:rPr lang="en-US" dirty="0"/>
              <a:t>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170" y="4853462"/>
            <a:ext cx="3892176" cy="195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</a:t>
            </a:r>
            <a:r>
              <a:rPr lang="en-US" sz="3200" dirty="0">
                <a:solidFill>
                  <a:srgbClr val="FF0000"/>
                </a:solidFill>
              </a:rPr>
              <a:t>extensively</a:t>
            </a:r>
            <a:r>
              <a:rPr lang="en-US" sz="3200" dirty="0"/>
              <a:t> are PUTs used? 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How </a:t>
            </a:r>
            <a:r>
              <a:rPr lang="en-US" sz="3200" dirty="0"/>
              <a:t>are </a:t>
            </a:r>
            <a:r>
              <a:rPr lang="en-US" sz="3200" dirty="0" smtClean="0"/>
              <a:t>CUTs </a:t>
            </a:r>
            <a:r>
              <a:rPr lang="en-US" sz="3200" dirty="0" smtClean="0">
                <a:solidFill>
                  <a:srgbClr val="FF0000"/>
                </a:solidFill>
              </a:rPr>
              <a:t>used </a:t>
            </a:r>
            <a:r>
              <a:rPr lang="en-US" sz="3200" dirty="0">
                <a:solidFill>
                  <a:srgbClr val="FF0000"/>
                </a:solidFill>
              </a:rPr>
              <a:t>over </a:t>
            </a:r>
            <a:r>
              <a:rPr lang="en-US" sz="3200" dirty="0" smtClean="0">
                <a:solidFill>
                  <a:srgbClr val="FF0000"/>
                </a:solidFill>
              </a:rPr>
              <a:t>PUTs</a:t>
            </a:r>
            <a:r>
              <a:rPr lang="en-US" sz="3200" dirty="0" smtClean="0"/>
              <a:t>? </a:t>
            </a:r>
            <a:r>
              <a:rPr lang="en-US" sz="3200" dirty="0"/>
              <a:t>What motivations </a:t>
            </a:r>
            <a:r>
              <a:rPr lang="en-US" sz="3200" dirty="0" smtClean="0"/>
              <a:t>do developers </a:t>
            </a:r>
            <a:r>
              <a:rPr lang="en-US" sz="3200" dirty="0"/>
              <a:t>have to use one over the other? </a:t>
            </a:r>
          </a:p>
          <a:p>
            <a:endParaRPr lang="en-US" sz="3200" dirty="0" smtClean="0"/>
          </a:p>
          <a:p>
            <a:r>
              <a:rPr lang="en-US" sz="3200" dirty="0" smtClean="0"/>
              <a:t>How </a:t>
            </a:r>
            <a:r>
              <a:rPr lang="en-US" sz="3200" dirty="0">
                <a:solidFill>
                  <a:srgbClr val="FF0000"/>
                </a:solidFill>
              </a:rPr>
              <a:t>frequently are non-primitive parameters </a:t>
            </a:r>
            <a:r>
              <a:rPr lang="en-US" sz="3200" dirty="0"/>
              <a:t>supplied to </a:t>
            </a:r>
            <a:r>
              <a:rPr lang="en-US" sz="3200" dirty="0" smtClean="0"/>
              <a:t>PUTs? What is the percentage of non-primitive types and parameters associated with factory methods?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30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</a:t>
            </a:r>
            <a:r>
              <a:rPr lang="en-US" dirty="0" smtClean="0"/>
              <a:t>extensively are PUTs used?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1141" y="2108013"/>
            <a:ext cx="4912659" cy="4351338"/>
          </a:xfrm>
        </p:spPr>
        <p:txBody>
          <a:bodyPr/>
          <a:lstStyle/>
          <a:p>
            <a:r>
              <a:rPr lang="en-US" dirty="0" smtClean="0"/>
              <a:t>On average 49.2% of public methods are tested with PUTs</a:t>
            </a:r>
          </a:p>
          <a:p>
            <a:endParaRPr lang="en-US" dirty="0" smtClean="0"/>
          </a:p>
          <a:p>
            <a:r>
              <a:rPr lang="en-US" dirty="0" smtClean="0"/>
              <a:t>Methods not tested with PUTs are commonly helper methods or methods that are using code contracts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9" y="2299447"/>
            <a:ext cx="5992385" cy="1559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9" y="4041588"/>
            <a:ext cx="56134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0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</a:t>
            </a:r>
            <a:r>
              <a:rPr lang="en-US" dirty="0" smtClean="0"/>
              <a:t>extensively are PUTs used?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1141" y="2108013"/>
            <a:ext cx="4912659" cy="4351338"/>
          </a:xfrm>
        </p:spPr>
        <p:txBody>
          <a:bodyPr/>
          <a:lstStyle/>
          <a:p>
            <a:r>
              <a:rPr lang="en-US" dirty="0" smtClean="0"/>
              <a:t>On average 49.2% of public methods are tested with PUTs</a:t>
            </a:r>
          </a:p>
          <a:p>
            <a:endParaRPr lang="en-US" dirty="0" smtClean="0"/>
          </a:p>
          <a:p>
            <a:r>
              <a:rPr lang="en-US" dirty="0" smtClean="0"/>
              <a:t>Methods not tested with PUTs are commonly helper methods or methods that are using code contracts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9" y="2299447"/>
            <a:ext cx="5992385" cy="1559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9" y="4041588"/>
            <a:ext cx="5613400" cy="252730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2343987">
            <a:off x="5251770" y="3361757"/>
            <a:ext cx="954741" cy="6992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8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extensively are PUTs used</a:t>
            </a:r>
            <a:r>
              <a:rPr lang="en-US" dirty="0" smtClean="0"/>
              <a:t>? - Statistics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75" y="1977511"/>
            <a:ext cx="6524065" cy="4349377"/>
          </a:xfrm>
        </p:spPr>
      </p:pic>
    </p:spTree>
    <p:extLst>
      <p:ext uri="{BB962C8B-B14F-4D97-AF65-F5344CB8AC3E}">
        <p14:creationId xmlns:p14="http://schemas.microsoft.com/office/powerpoint/2010/main" val="191400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Behavioral specifications are useful in static or dynamic software verification</a:t>
            </a:r>
          </a:p>
          <a:p>
            <a:pPr lvl="1"/>
            <a:r>
              <a:rPr lang="en-US" sz="2800" dirty="0" smtClean="0"/>
              <a:t>Ex. Code Contracts, JML, or Design by Contract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r>
              <a:rPr lang="en-US" sz="3600" dirty="0" err="1" smtClean="0"/>
              <a:t>Postconditions</a:t>
            </a:r>
            <a:r>
              <a:rPr lang="en-US" sz="3600" dirty="0" smtClean="0"/>
              <a:t> are not commonly written</a:t>
            </a:r>
            <a:endParaRPr lang="en-US" sz="2800" dirty="0" smtClean="0"/>
          </a:p>
          <a:p>
            <a:pPr lvl="1"/>
            <a:r>
              <a:rPr lang="en-US" sz="2800" dirty="0" smtClean="0"/>
              <a:t>In 90 projects with 43823 contract clauses, 11355 are </a:t>
            </a:r>
            <a:r>
              <a:rPr lang="en-US" sz="2800" dirty="0" err="1" smtClean="0"/>
              <a:t>postconditions</a:t>
            </a:r>
            <a:r>
              <a:rPr lang="en-US" sz="2800" dirty="0" smtClean="0"/>
              <a:t> (26%) [Schiller et al. ICSE</a:t>
            </a:r>
            <a:r>
              <a:rPr lang="uk-UA" sz="2800" dirty="0" smtClean="0"/>
              <a:t>’</a:t>
            </a:r>
            <a:r>
              <a:rPr lang="en-US" sz="2800" dirty="0" smtClean="0"/>
              <a:t>14]</a:t>
            </a:r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  <a:p>
            <a:pPr marL="457200" lvl="1" indent="0">
              <a:buNone/>
            </a:pPr>
            <a:r>
              <a:rPr lang="en-US" sz="1600" dirty="0" smtClean="0"/>
              <a:t>T</a:t>
            </a:r>
            <a:r>
              <a:rPr lang="en-US" sz="1600" dirty="0"/>
              <a:t>. W. Schiller, K. Donohue, F. Coward, and M. D. Ernst. Case studies and tools for contract specifications. In Proceedings of the 36th International Conference on Software Engineering, pages 596–607. ACM, 2014.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13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are </a:t>
            </a:r>
            <a:r>
              <a:rPr lang="en-US" dirty="0" smtClean="0"/>
              <a:t>CUTs used </a:t>
            </a:r>
            <a:r>
              <a:rPr lang="en-US" dirty="0"/>
              <a:t>o</a:t>
            </a:r>
            <a:r>
              <a:rPr lang="en-US" dirty="0" smtClean="0"/>
              <a:t>ver PUTs?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9072"/>
            <a:ext cx="4401671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Average test method length</a:t>
            </a:r>
          </a:p>
          <a:p>
            <a:pPr lvl="1"/>
            <a:r>
              <a:rPr lang="en-US" dirty="0" smtClean="0"/>
              <a:t>PUTs: 12.9 lines </a:t>
            </a:r>
          </a:p>
          <a:p>
            <a:pPr lvl="1"/>
            <a:r>
              <a:rPr lang="en-US" dirty="0" smtClean="0"/>
              <a:t>CUTs: 13.9 lines</a:t>
            </a:r>
          </a:p>
          <a:p>
            <a:endParaRPr lang="en-US" dirty="0" smtClean="0"/>
          </a:p>
          <a:p>
            <a:r>
              <a:rPr lang="en-US" dirty="0" smtClean="0"/>
              <a:t>CUTs are longer because developers write test code to produce a specific input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871" y="1690688"/>
            <a:ext cx="668019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frequently are non-primitive parameters supplied to </a:t>
            </a:r>
            <a:r>
              <a:rPr lang="en-US" dirty="0" smtClean="0"/>
              <a:t>PUTs?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36" y="1690688"/>
            <a:ext cx="5937575" cy="5019394"/>
          </a:xfrm>
        </p:spPr>
      </p:pic>
      <p:sp>
        <p:nvSpPr>
          <p:cNvPr id="5" name="TextBox 4"/>
          <p:cNvSpPr txBox="1"/>
          <p:nvPr/>
        </p:nvSpPr>
        <p:spPr>
          <a:xfrm>
            <a:off x="6515011" y="1976718"/>
            <a:ext cx="514358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32.26% of </a:t>
            </a:r>
            <a:r>
              <a:rPr lang="en-US" sz="2800" dirty="0" smtClean="0"/>
              <a:t>non-primitive parameters </a:t>
            </a:r>
            <a:r>
              <a:rPr lang="en-US" sz="2800" dirty="0"/>
              <a:t>in PUTs are </a:t>
            </a:r>
            <a:r>
              <a:rPr lang="en-US" sz="2800" dirty="0" smtClean="0"/>
              <a:t>uniquely typed </a:t>
            </a:r>
          </a:p>
          <a:p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Only 9.11% of non-primitive parameters in PUTs are associated with factory methods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/>
              <a:t>Developers rarely write factory </a:t>
            </a:r>
            <a:r>
              <a:rPr lang="en-US" sz="2800" dirty="0" smtClean="0"/>
              <a:t>methods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to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2097088"/>
            <a:ext cx="10375085" cy="4241928"/>
          </a:xfrm>
        </p:spPr>
        <p:txBody>
          <a:bodyPr>
            <a:normAutofit/>
          </a:bodyPr>
          <a:lstStyle/>
          <a:p>
            <a:r>
              <a:rPr lang="en-US" sz="3400" dirty="0"/>
              <a:t>Construct </a:t>
            </a:r>
            <a:r>
              <a:rPr lang="en-US" sz="3400" dirty="0" smtClean="0"/>
              <a:t>Validity - use </a:t>
            </a:r>
            <a:r>
              <a:rPr lang="en-US" sz="3400" dirty="0"/>
              <a:t>of our chosen metrics to model our desired </a:t>
            </a:r>
            <a:r>
              <a:rPr lang="en-US" sz="3400" dirty="0" smtClean="0"/>
              <a:t>properties</a:t>
            </a:r>
          </a:p>
          <a:p>
            <a:r>
              <a:rPr lang="en-US" sz="3400" dirty="0" smtClean="0"/>
              <a:t>Internal Validity - complexity </a:t>
            </a:r>
            <a:r>
              <a:rPr lang="en-US" sz="3400" dirty="0"/>
              <a:t>of software, faults in our analysis tools </a:t>
            </a:r>
            <a:endParaRPr lang="en-US" sz="3400" dirty="0" smtClean="0"/>
          </a:p>
          <a:p>
            <a:r>
              <a:rPr lang="en-US" sz="3400" dirty="0" smtClean="0"/>
              <a:t>External Validity - our </a:t>
            </a:r>
            <a:r>
              <a:rPr lang="en-US" sz="3400" dirty="0"/>
              <a:t>conclusions when applied to other </a:t>
            </a:r>
            <a:r>
              <a:rPr lang="en-US" sz="3400" dirty="0" smtClean="0"/>
              <a:t>subjects</a:t>
            </a:r>
          </a:p>
        </p:txBody>
      </p:sp>
    </p:spTree>
    <p:extLst>
      <p:ext uri="{BB962C8B-B14F-4D97-AF65-F5344CB8AC3E}">
        <p14:creationId xmlns:p14="http://schemas.microsoft.com/office/powerpoint/2010/main" val="406886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9646"/>
          </a:xfrm>
        </p:spPr>
        <p:txBody>
          <a:bodyPr>
            <a:normAutofit lnSpcReduction="10000"/>
          </a:bodyPr>
          <a:lstStyle/>
          <a:p>
            <a:r>
              <a:rPr lang="en-US" sz="3400" dirty="0" smtClean="0"/>
              <a:t>Specification through </a:t>
            </a:r>
            <a:r>
              <a:rPr lang="en-US" sz="3400" dirty="0"/>
              <a:t>code contracts and invariants </a:t>
            </a:r>
            <a:r>
              <a:rPr lang="en-US" sz="3400" dirty="0" smtClean="0"/>
              <a:t>are difficult</a:t>
            </a:r>
          </a:p>
          <a:p>
            <a:r>
              <a:rPr lang="en-US" sz="3400" dirty="0" smtClean="0"/>
              <a:t>Parameterized </a:t>
            </a:r>
            <a:r>
              <a:rPr lang="en-US" sz="3400" dirty="0"/>
              <a:t>unit testing is a lightweight specification methodology </a:t>
            </a:r>
            <a:endParaRPr lang="en-US" sz="3400" dirty="0" smtClean="0"/>
          </a:p>
          <a:p>
            <a:r>
              <a:rPr lang="en-US" sz="3400" dirty="0" smtClean="0"/>
              <a:t>Major findings: there exist cases of</a:t>
            </a:r>
          </a:p>
          <a:p>
            <a:pPr lvl="1"/>
            <a:r>
              <a:rPr lang="en-US" sz="3000" dirty="0"/>
              <a:t>M</a:t>
            </a:r>
            <a:r>
              <a:rPr lang="en-US" sz="3000" dirty="0" smtClean="0"/>
              <a:t>isusing/misunderstanding the use of PUTs</a:t>
            </a:r>
          </a:p>
          <a:p>
            <a:pPr lvl="1"/>
            <a:r>
              <a:rPr lang="en-US" sz="3000" dirty="0" smtClean="0"/>
              <a:t>Not fully leveraging PUTs when specific inputs are hardcoded</a:t>
            </a:r>
          </a:p>
          <a:p>
            <a:pPr lvl="1"/>
            <a:r>
              <a:rPr lang="en-US" sz="3000" dirty="0"/>
              <a:t>F</a:t>
            </a:r>
            <a:r>
              <a:rPr lang="en-US" sz="3000" dirty="0" smtClean="0"/>
              <a:t>actory methods not sufficiently written to assist test generation tool</a:t>
            </a:r>
          </a:p>
          <a:p>
            <a:r>
              <a:rPr lang="en-US" sz="3400" dirty="0" smtClean="0"/>
              <a:t>More findings are in our paper draft under submission</a:t>
            </a:r>
          </a:p>
          <a:p>
            <a:pPr lvl="1"/>
            <a:endParaRPr lang="en-US" sz="3000" dirty="0" smtClean="0"/>
          </a:p>
          <a:p>
            <a:pPr lvl="1"/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0632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 Any 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9646"/>
          </a:xfrm>
        </p:spPr>
        <p:txBody>
          <a:bodyPr>
            <a:normAutofit lnSpcReduction="10000"/>
          </a:bodyPr>
          <a:lstStyle/>
          <a:p>
            <a:r>
              <a:rPr lang="en-US" sz="3400" dirty="0" smtClean="0"/>
              <a:t>Specification through </a:t>
            </a:r>
            <a:r>
              <a:rPr lang="en-US" sz="3400" dirty="0"/>
              <a:t>code contracts and invariants </a:t>
            </a:r>
            <a:r>
              <a:rPr lang="en-US" sz="3400" dirty="0" smtClean="0"/>
              <a:t>are difficult</a:t>
            </a:r>
          </a:p>
          <a:p>
            <a:r>
              <a:rPr lang="en-US" sz="3400" dirty="0" smtClean="0"/>
              <a:t>Parameterized </a:t>
            </a:r>
            <a:r>
              <a:rPr lang="en-US" sz="3400" dirty="0"/>
              <a:t>unit testing is a lightweight specification methodology </a:t>
            </a:r>
            <a:endParaRPr lang="en-US" sz="3400" dirty="0" smtClean="0"/>
          </a:p>
          <a:p>
            <a:r>
              <a:rPr lang="en-US" sz="3400" dirty="0" smtClean="0"/>
              <a:t>Major findings: there exist cases of</a:t>
            </a:r>
          </a:p>
          <a:p>
            <a:pPr lvl="1"/>
            <a:r>
              <a:rPr lang="en-US" sz="3000" dirty="0"/>
              <a:t>M</a:t>
            </a:r>
            <a:r>
              <a:rPr lang="en-US" sz="3000" dirty="0" smtClean="0"/>
              <a:t>isusing/misunderstanding the use of PUTs</a:t>
            </a:r>
          </a:p>
          <a:p>
            <a:pPr lvl="1"/>
            <a:r>
              <a:rPr lang="en-US" sz="3000" dirty="0" smtClean="0"/>
              <a:t>Not fully leveraging PUTs when specific inputs are hardcoded</a:t>
            </a:r>
          </a:p>
          <a:p>
            <a:pPr lvl="1"/>
            <a:r>
              <a:rPr lang="en-US" sz="3000" dirty="0"/>
              <a:t>F</a:t>
            </a:r>
            <a:r>
              <a:rPr lang="en-US" sz="3000" dirty="0" smtClean="0"/>
              <a:t>actory methods not sufficiently written to assist test generation tool</a:t>
            </a:r>
          </a:p>
          <a:p>
            <a:r>
              <a:rPr lang="en-US" sz="3400" dirty="0"/>
              <a:t>More findings are in our paper draft under submission</a:t>
            </a:r>
          </a:p>
          <a:p>
            <a:pPr lvl="1"/>
            <a:endParaRPr lang="en-US" sz="3000" dirty="0" smtClean="0"/>
          </a:p>
          <a:p>
            <a:pPr lvl="1"/>
            <a:endParaRPr lang="en-US" sz="3000" dirty="0" smtClean="0"/>
          </a:p>
          <a:p>
            <a:pPr lvl="1"/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52388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21441"/>
            <a:ext cx="9905998" cy="147857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are Parameterized Unit Tests (PUTs)?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00011"/>
            <a:ext cx="9905999" cy="4649274"/>
          </a:xfrm>
        </p:spPr>
        <p:txBody>
          <a:bodyPr>
            <a:noAutofit/>
          </a:bodyPr>
          <a:lstStyle/>
          <a:p>
            <a:r>
              <a:rPr lang="en-US" sz="3200" dirty="0" smtClean="0"/>
              <a:t>Written </a:t>
            </a:r>
            <a:r>
              <a:rPr lang="en-US" sz="3200" dirty="0"/>
              <a:t>in the same manner as traditional unit tests, </a:t>
            </a:r>
            <a:r>
              <a:rPr lang="en-US" sz="3200" dirty="0" smtClean="0"/>
              <a:t>but taking parameters </a:t>
            </a:r>
          </a:p>
          <a:p>
            <a:endParaRPr lang="en-US" sz="3200" dirty="0" smtClean="0"/>
          </a:p>
          <a:p>
            <a:r>
              <a:rPr lang="en-US" sz="3200" dirty="0"/>
              <a:t>V</a:t>
            </a:r>
            <a:r>
              <a:rPr lang="en-US" sz="3200" dirty="0" smtClean="0"/>
              <a:t>ery </a:t>
            </a:r>
            <a:r>
              <a:rPr lang="en-US" sz="3200" dirty="0"/>
              <a:t>similar to code that developers are used to </a:t>
            </a:r>
            <a:r>
              <a:rPr lang="en-US" sz="3200" dirty="0" smtClean="0"/>
              <a:t>writing</a:t>
            </a:r>
            <a:r>
              <a:rPr lang="en-US" sz="3200" dirty="0"/>
              <a:t>, while </a:t>
            </a:r>
            <a:r>
              <a:rPr lang="en-US" sz="3200" dirty="0" smtClean="0"/>
              <a:t>providing stronger test oracles</a:t>
            </a:r>
          </a:p>
          <a:p>
            <a:endParaRPr lang="en-US" sz="3200" dirty="0" smtClean="0"/>
          </a:p>
          <a:p>
            <a:r>
              <a:rPr lang="en-US" sz="3200" dirty="0" smtClean="0"/>
              <a:t>Decompose specification </a:t>
            </a:r>
            <a:r>
              <a:rPr lang="en-US" sz="3200" dirty="0"/>
              <a:t>into small </a:t>
            </a:r>
            <a:r>
              <a:rPr lang="en-US" sz="3200" dirty="0" smtClean="0"/>
              <a:t>scenario based pieces, asserting expected </a:t>
            </a:r>
            <a:r>
              <a:rPr lang="en-US" sz="3200" dirty="0"/>
              <a:t>behavior </a:t>
            </a:r>
            <a:r>
              <a:rPr lang="en-US" sz="3200" dirty="0" smtClean="0"/>
              <a:t>under a certain scenario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7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4" y="609601"/>
            <a:ext cx="8576845" cy="815787"/>
          </a:xfrm>
        </p:spPr>
        <p:txBody>
          <a:bodyPr>
            <a:noAutofit/>
          </a:bodyPr>
          <a:lstStyle/>
          <a:p>
            <a:r>
              <a:rPr lang="en-US" sz="4000" dirty="0" smtClean="0"/>
              <a:t>Example of Parameterized Unit Test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080" y="1981783"/>
            <a:ext cx="10780838" cy="1191724"/>
          </a:xfrm>
        </p:spPr>
        <p:txBody>
          <a:bodyPr>
            <a:normAutofit/>
          </a:bodyPr>
          <a:lstStyle/>
          <a:p>
            <a:r>
              <a:rPr lang="en-US" dirty="0"/>
              <a:t>Asserts properties about </a:t>
            </a:r>
            <a:r>
              <a:rPr lang="en-US" dirty="0" smtClean="0"/>
              <a:t>many Set instances, beyond just a few hard-coded instances as in Conventional Unit Tests (CUTs)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615174" y="3310875"/>
            <a:ext cx="5267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Describes </a:t>
            </a:r>
            <a:r>
              <a:rPr lang="en-US" sz="2800" dirty="0"/>
              <a:t>Set’s size </a:t>
            </a:r>
            <a:r>
              <a:rPr lang="en-US" sz="2800" dirty="0" smtClean="0"/>
              <a:t> change after </a:t>
            </a:r>
            <a:r>
              <a:rPr lang="en-US" sz="2800" dirty="0"/>
              <a:t>adding an element. 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Set s is not null and contains </a:t>
            </a:r>
            <a:r>
              <a:rPr lang="en-US" sz="2800" dirty="0" err="1"/>
              <a:t>i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err="1"/>
              <a:t>int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can be any integer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554893"/>
              </p:ext>
            </p:extLst>
          </p:nvPr>
        </p:nvGraphicFramePr>
        <p:xfrm>
          <a:off x="797080" y="3204577"/>
          <a:ext cx="560359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3590"/>
              </a:tblGrid>
              <a:tr h="2941702">
                <a:tc>
                  <a:txBody>
                    <a:bodyPr/>
                    <a:lstStyle/>
                    <a:p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2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PexMethod</a:t>
                      </a: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br>
                        <a:rPr lang="en-US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 static void testAddExisting1(Set s, </a:t>
                      </a:r>
                      <a:r>
                        <a:rPr lang="en-US" sz="2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{ </a:t>
                      </a:r>
                      <a:endParaRPr lang="en-US" sz="2200" dirty="0" smtClean="0"/>
                    </a:p>
                    <a:p>
                      <a:r>
                        <a:rPr lang="en-US" sz="22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2200" b="1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PexAssume.IsNotNull</a:t>
                      </a:r>
                      <a:r>
                        <a:rPr lang="en-US" sz="22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(s); </a:t>
                      </a:r>
                    </a:p>
                    <a:p>
                      <a:r>
                        <a:rPr lang="en-US" sz="22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2200" b="1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PexAssume.IsTrue</a:t>
                      </a:r>
                      <a:r>
                        <a:rPr lang="en-US" sz="22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200" b="1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s.Contains</a:t>
                      </a:r>
                      <a:r>
                        <a:rPr lang="en-US" sz="22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200" b="1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2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));</a:t>
                      </a: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2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oldSize</a:t>
                      </a: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2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s.Size</a:t>
                      </a: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br>
                        <a:rPr lang="en-US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2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s.Add</a:t>
                      </a: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br>
                        <a:rPr lang="en-US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2200" b="1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PexAssert.AreEqual</a:t>
                      </a:r>
                      <a:r>
                        <a:rPr lang="en-US" sz="22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200" b="1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s.Size</a:t>
                      </a:r>
                      <a:r>
                        <a:rPr lang="en-US" sz="22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200" b="1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oldSize</a:t>
                      </a:r>
                      <a:r>
                        <a:rPr lang="en-US" sz="22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</a:t>
                      </a:r>
                      <a:endParaRPr lang="en-US" sz="2200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 </a:t>
                      </a:r>
                      <a:endParaRPr lang="en-US" sz="220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0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– Push Example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2374973"/>
            <a:ext cx="10748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Contract.Ensures</a:t>
            </a:r>
            <a:r>
              <a:rPr lang="en-US" dirty="0" smtClean="0"/>
              <a:t>((</a:t>
            </a:r>
            <a:r>
              <a:rPr lang="en-US" dirty="0" err="1" smtClean="0"/>
              <a:t>Contract.OldValue</a:t>
            </a:r>
            <a:r>
              <a:rPr lang="en-US" dirty="0" smtClean="0"/>
              <a:t>(</a:t>
            </a:r>
            <a:r>
              <a:rPr lang="en-US" dirty="0" err="1" smtClean="0"/>
              <a:t>this.IsFull</a:t>
            </a:r>
            <a:r>
              <a:rPr lang="en-US" dirty="0"/>
              <a:t>()) ||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dirty="0" err="1" smtClean="0"/>
              <a:t>Contract.OldValue</a:t>
            </a:r>
            <a:r>
              <a:rPr lang="en-US" dirty="0" smtClean="0"/>
              <a:t>(</a:t>
            </a:r>
            <a:r>
              <a:rPr lang="en-US" dirty="0" err="1" smtClean="0"/>
              <a:t>this.IsMember</a:t>
            </a:r>
            <a:r>
              <a:rPr lang="en-US" dirty="0" smtClean="0"/>
              <a:t>(e))) || </a:t>
            </a:r>
          </a:p>
          <a:p>
            <a:r>
              <a:rPr lang="en-US" dirty="0"/>
              <a:t>	</a:t>
            </a:r>
            <a:r>
              <a:rPr lang="en-US" dirty="0" smtClean="0"/>
              <a:t>			(</a:t>
            </a:r>
            <a:r>
              <a:rPr lang="en-US" dirty="0" err="1"/>
              <a:t>this.IsMember</a:t>
            </a:r>
            <a:r>
              <a:rPr lang="en-US" dirty="0"/>
              <a:t>(e) &amp;&amp; </a:t>
            </a:r>
          </a:p>
          <a:p>
            <a:r>
              <a:rPr lang="en-US" dirty="0" smtClean="0"/>
              <a:t>				</a:t>
            </a:r>
            <a:r>
              <a:rPr lang="en-US" dirty="0" err="1" smtClean="0"/>
              <a:t>Contract.OldValue</a:t>
            </a:r>
            <a:r>
              <a:rPr lang="en-US" dirty="0" smtClean="0"/>
              <a:t>(</a:t>
            </a:r>
            <a:r>
              <a:rPr lang="en-US" dirty="0" err="1" smtClean="0"/>
              <a:t>this.GetSize</a:t>
            </a:r>
            <a:r>
              <a:rPr lang="en-US" dirty="0" smtClean="0"/>
              <a:t>()) + 1 == </a:t>
            </a:r>
            <a:r>
              <a:rPr lang="en-US" dirty="0" err="1" smtClean="0"/>
              <a:t>this.GetSize</a:t>
            </a:r>
            <a:r>
              <a:rPr lang="en-US" dirty="0" smtClean="0"/>
              <a:t>()));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1539815"/>
            <a:ext cx="109165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Code under verification/test, </a:t>
            </a:r>
            <a:r>
              <a:rPr lang="en-US" sz="2800" b="1" dirty="0" smtClean="0"/>
              <a:t>Push</a:t>
            </a:r>
            <a:r>
              <a:rPr lang="en-US" sz="2800" dirty="0" smtClean="0"/>
              <a:t> of bounded stack storing set of integers</a:t>
            </a:r>
            <a:endParaRPr lang="en-US" sz="2800" dirty="0"/>
          </a:p>
          <a:p>
            <a:r>
              <a:rPr lang="en-US" sz="2800" dirty="0" smtClean="0"/>
              <a:t>Code Contract: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10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– Push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46517"/>
            <a:ext cx="7674343" cy="2626283"/>
          </a:xfrm>
        </p:spPr>
      </p:pic>
      <p:sp>
        <p:nvSpPr>
          <p:cNvPr id="8" name="TextBox 7"/>
          <p:cNvSpPr txBox="1"/>
          <p:nvPr/>
        </p:nvSpPr>
        <p:spPr>
          <a:xfrm>
            <a:off x="838200" y="3624853"/>
            <a:ext cx="7708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PUT: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2374973"/>
            <a:ext cx="10748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Contract.Ensures</a:t>
            </a:r>
            <a:r>
              <a:rPr lang="en-US" dirty="0" smtClean="0"/>
              <a:t>((</a:t>
            </a:r>
            <a:r>
              <a:rPr lang="en-US" dirty="0" err="1" smtClean="0"/>
              <a:t>Contract.OldValue</a:t>
            </a:r>
            <a:r>
              <a:rPr lang="en-US" dirty="0" smtClean="0"/>
              <a:t>(</a:t>
            </a:r>
            <a:r>
              <a:rPr lang="en-US" dirty="0" err="1" smtClean="0"/>
              <a:t>this.IsFull</a:t>
            </a:r>
            <a:r>
              <a:rPr lang="en-US" dirty="0"/>
              <a:t>()) ||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dirty="0" err="1" smtClean="0"/>
              <a:t>Contract.OldValue</a:t>
            </a:r>
            <a:r>
              <a:rPr lang="en-US" dirty="0" smtClean="0"/>
              <a:t>(</a:t>
            </a:r>
            <a:r>
              <a:rPr lang="en-US" dirty="0" err="1" smtClean="0"/>
              <a:t>this.IsMember</a:t>
            </a:r>
            <a:r>
              <a:rPr lang="en-US" dirty="0" smtClean="0"/>
              <a:t>(e))) || </a:t>
            </a:r>
          </a:p>
          <a:p>
            <a:r>
              <a:rPr lang="en-US" dirty="0"/>
              <a:t>	</a:t>
            </a:r>
            <a:r>
              <a:rPr lang="en-US" dirty="0" smtClean="0"/>
              <a:t>			(</a:t>
            </a:r>
            <a:r>
              <a:rPr lang="en-US" dirty="0" err="1"/>
              <a:t>this.IsMember</a:t>
            </a:r>
            <a:r>
              <a:rPr lang="en-US" dirty="0"/>
              <a:t>(e) &amp;&amp; </a:t>
            </a:r>
          </a:p>
          <a:p>
            <a:r>
              <a:rPr lang="en-US" dirty="0" smtClean="0"/>
              <a:t>				</a:t>
            </a:r>
            <a:r>
              <a:rPr lang="en-US" dirty="0" err="1" smtClean="0"/>
              <a:t>Contract.OldValue</a:t>
            </a:r>
            <a:r>
              <a:rPr lang="en-US" dirty="0" smtClean="0"/>
              <a:t>(</a:t>
            </a:r>
            <a:r>
              <a:rPr lang="en-US" dirty="0" err="1" smtClean="0"/>
              <a:t>this.GetSize</a:t>
            </a:r>
            <a:r>
              <a:rPr lang="en-US" dirty="0" smtClean="0"/>
              <a:t>()) + 1 == </a:t>
            </a:r>
            <a:r>
              <a:rPr lang="en-US" dirty="0" err="1" smtClean="0"/>
              <a:t>this.GetSize</a:t>
            </a:r>
            <a:r>
              <a:rPr lang="en-US" dirty="0" smtClean="0"/>
              <a:t>()));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1539815"/>
            <a:ext cx="110015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Code under verification/test</a:t>
            </a:r>
            <a:r>
              <a:rPr lang="en-US" sz="2800" dirty="0" smtClean="0"/>
              <a:t>, </a:t>
            </a:r>
            <a:r>
              <a:rPr lang="en-US" sz="2800" b="1" dirty="0" smtClean="0"/>
              <a:t>Push </a:t>
            </a:r>
            <a:r>
              <a:rPr lang="en-US" sz="2800" dirty="0" smtClean="0"/>
              <a:t>of </a:t>
            </a:r>
            <a:r>
              <a:rPr lang="en-US" sz="2800" dirty="0"/>
              <a:t>bounded stack storing set of integers</a:t>
            </a:r>
          </a:p>
          <a:p>
            <a:r>
              <a:rPr lang="en-US" sz="2800" dirty="0" smtClean="0"/>
              <a:t>Code Contract: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249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– Pop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5929"/>
            <a:ext cx="10515600" cy="4351338"/>
          </a:xfrm>
        </p:spPr>
        <p:txBody>
          <a:bodyPr/>
          <a:lstStyle/>
          <a:p>
            <a:r>
              <a:rPr lang="en-US" dirty="0"/>
              <a:t>Code Contract:                                   PUT: </a:t>
            </a:r>
            <a:r>
              <a:rPr lang="en-US" dirty="0" smtClean="0"/>
              <a:t>					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1550188"/>
            <a:ext cx="10850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Code under verification/test, </a:t>
            </a:r>
            <a:r>
              <a:rPr lang="en-US" sz="2800" b="1" dirty="0" smtClean="0"/>
              <a:t>Pop </a:t>
            </a:r>
            <a:r>
              <a:rPr lang="en-US" sz="2800" dirty="0" smtClean="0"/>
              <a:t>of </a:t>
            </a:r>
            <a:r>
              <a:rPr lang="en-US" sz="2800" dirty="0"/>
              <a:t>bounded stack storing set of integers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391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– Pop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5929"/>
            <a:ext cx="10515600" cy="4351338"/>
          </a:xfrm>
        </p:spPr>
        <p:txBody>
          <a:bodyPr/>
          <a:lstStyle/>
          <a:p>
            <a:r>
              <a:rPr lang="en-US" dirty="0"/>
              <a:t>Code Contract:                                   PUT: </a:t>
            </a:r>
            <a:r>
              <a:rPr lang="en-US" dirty="0" smtClean="0"/>
              <a:t>					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1550188"/>
            <a:ext cx="10850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Code under verification/test, </a:t>
            </a:r>
            <a:r>
              <a:rPr lang="en-US" sz="2800" b="1" dirty="0" smtClean="0"/>
              <a:t>Pop </a:t>
            </a:r>
            <a:r>
              <a:rPr lang="en-US" sz="2800" dirty="0" smtClean="0"/>
              <a:t>of </a:t>
            </a:r>
            <a:r>
              <a:rPr lang="en-US" sz="2800" dirty="0"/>
              <a:t>bounded stack storing set of integers</a:t>
            </a: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19518" y="3258471"/>
            <a:ext cx="10406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???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183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– Pop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5929"/>
            <a:ext cx="10515600" cy="4351338"/>
          </a:xfrm>
        </p:spPr>
        <p:txBody>
          <a:bodyPr/>
          <a:lstStyle/>
          <a:p>
            <a:r>
              <a:rPr lang="en-US" dirty="0"/>
              <a:t>Code Contract: </a:t>
            </a:r>
            <a:r>
              <a:rPr lang="en-US" dirty="0" smtClean="0"/>
              <a:t>                                  PUT:					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1550188"/>
            <a:ext cx="10850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Code under verification/test, </a:t>
            </a:r>
            <a:r>
              <a:rPr lang="en-US" sz="2800" b="1" dirty="0" smtClean="0"/>
              <a:t>Pop </a:t>
            </a:r>
            <a:r>
              <a:rPr lang="en-US" sz="2800" dirty="0" smtClean="0"/>
              <a:t>of </a:t>
            </a:r>
            <a:r>
              <a:rPr lang="en-US" sz="2800" dirty="0"/>
              <a:t>bounded stack storing set of integers</a:t>
            </a: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19518" y="3258471"/>
            <a:ext cx="10406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???</a:t>
            </a:r>
            <a:endParaRPr lang="en-US" sz="4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96882"/>
            <a:ext cx="5232400" cy="2527300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 rot="9700602">
            <a:off x="5325213" y="3817948"/>
            <a:ext cx="1021977" cy="6573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0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2197</TotalTime>
  <Words>1374</Words>
  <Application>Microsoft Macintosh PowerPoint</Application>
  <PresentationFormat>Widescreen</PresentationFormat>
  <Paragraphs>216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Calibri Light</vt:lpstr>
      <vt:lpstr>SimSun</vt:lpstr>
      <vt:lpstr>Times New Roman</vt:lpstr>
      <vt:lpstr>Arial</vt:lpstr>
      <vt:lpstr>Office Theme</vt:lpstr>
      <vt:lpstr>Parameterized Unit Testing in the Open Source Wild </vt:lpstr>
      <vt:lpstr>Motivation</vt:lpstr>
      <vt:lpstr>What are Parameterized Unit Tests (PUTs)?</vt:lpstr>
      <vt:lpstr>Example of Parameterized Unit Test</vt:lpstr>
      <vt:lpstr>Motivation – Push Example</vt:lpstr>
      <vt:lpstr>Motivation – Push Example</vt:lpstr>
      <vt:lpstr>Motivation – Pop Example</vt:lpstr>
      <vt:lpstr>Motivation – Pop Example</vt:lpstr>
      <vt:lpstr>Motivation – Pop Example</vt:lpstr>
      <vt:lpstr>Parameterized Unit Testing  Going Mainstream</vt:lpstr>
      <vt:lpstr>Goal of Our Work</vt:lpstr>
      <vt:lpstr>Study Setup</vt:lpstr>
      <vt:lpstr>Subject Statistics</vt:lpstr>
      <vt:lpstr>Stakeholders of Our Findings</vt:lpstr>
      <vt:lpstr>Anomaly Example in Our Subjects</vt:lpstr>
      <vt:lpstr>Research Questions</vt:lpstr>
      <vt:lpstr>How extensively are PUTs used? </vt:lpstr>
      <vt:lpstr>How extensively are PUTs used? </vt:lpstr>
      <vt:lpstr>How extensively are PUTs used? - Statistics </vt:lpstr>
      <vt:lpstr>How are CUTs used over PUTs? </vt:lpstr>
      <vt:lpstr>How frequently are non-primitive parameters supplied to PUTs? </vt:lpstr>
      <vt:lpstr>Threats to Validity</vt:lpstr>
      <vt:lpstr>Conclusion</vt:lpstr>
      <vt:lpstr>Thank you! Any questions?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Tests Collide: The Impact of Order-Dependent Tests To Test Prioritization</dc:title>
  <dc:creator>Wing Lam</dc:creator>
  <cp:lastModifiedBy>Lam, Wing</cp:lastModifiedBy>
  <cp:revision>84</cp:revision>
  <dcterms:created xsi:type="dcterms:W3CDTF">2013-12-12T02:09:42Z</dcterms:created>
  <dcterms:modified xsi:type="dcterms:W3CDTF">2015-10-16T01:23:50Z</dcterms:modified>
</cp:coreProperties>
</file>